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8" r:id="rId3"/>
    <p:sldId id="293" r:id="rId4"/>
    <p:sldId id="306" r:id="rId5"/>
    <p:sldId id="296" r:id="rId6"/>
    <p:sldId id="298" r:id="rId7"/>
    <p:sldId id="312" r:id="rId8"/>
    <p:sldId id="297" r:id="rId9"/>
    <p:sldId id="300" r:id="rId10"/>
    <p:sldId id="302" r:id="rId11"/>
    <p:sldId id="310" r:id="rId12"/>
    <p:sldId id="311" r:id="rId13"/>
    <p:sldId id="266" r:id="rId14"/>
  </p:sldIdLst>
  <p:sldSz cx="9144000" cy="6858000" type="screen4x3"/>
  <p:notesSz cx="6805613" cy="99393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93" autoAdjust="0"/>
  </p:normalViewPr>
  <p:slideViewPr>
    <p:cSldViewPr>
      <p:cViewPr>
        <p:scale>
          <a:sx n="72" d="100"/>
          <a:sy n="72" d="100"/>
        </p:scale>
        <p:origin x="-1104" y="-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099" cy="496967"/>
          </a:xfrm>
          <a:prstGeom prst="rect">
            <a:avLst/>
          </a:prstGeom>
        </p:spPr>
        <p:txBody>
          <a:bodyPr vert="horz" lIns="91358" tIns="45678" rIns="91358" bIns="4567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4941" y="1"/>
            <a:ext cx="2949099" cy="496967"/>
          </a:xfrm>
          <a:prstGeom prst="rect">
            <a:avLst/>
          </a:prstGeom>
        </p:spPr>
        <p:txBody>
          <a:bodyPr vert="horz" lIns="91358" tIns="45678" rIns="91358" bIns="45678" rtlCol="0"/>
          <a:lstStyle>
            <a:lvl1pPr algn="r">
              <a:defRPr sz="1200"/>
            </a:lvl1pPr>
          </a:lstStyle>
          <a:p>
            <a:fld id="{1C3A6122-97FE-4AB8-86D3-49AE55A5BD16}" type="datetimeFigureOut">
              <a:rPr lang="cs-CZ" smtClean="0"/>
              <a:pPr/>
              <a:t>7.1.2015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40647"/>
            <a:ext cx="2949099" cy="496967"/>
          </a:xfrm>
          <a:prstGeom prst="rect">
            <a:avLst/>
          </a:prstGeom>
        </p:spPr>
        <p:txBody>
          <a:bodyPr vert="horz" lIns="91358" tIns="45678" rIns="91358" bIns="4567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4941" y="9440647"/>
            <a:ext cx="2949099" cy="496967"/>
          </a:xfrm>
          <a:prstGeom prst="rect">
            <a:avLst/>
          </a:prstGeom>
        </p:spPr>
        <p:txBody>
          <a:bodyPr vert="horz" lIns="91358" tIns="45678" rIns="91358" bIns="45678" rtlCol="0" anchor="b"/>
          <a:lstStyle>
            <a:lvl1pPr algn="r">
              <a:defRPr sz="1200"/>
            </a:lvl1pPr>
          </a:lstStyle>
          <a:p>
            <a:fld id="{ED86F9F7-B041-4747-BE5E-E3B080D785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35956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099" cy="496967"/>
          </a:xfrm>
          <a:prstGeom prst="rect">
            <a:avLst/>
          </a:prstGeom>
        </p:spPr>
        <p:txBody>
          <a:bodyPr vert="horz" lIns="91358" tIns="45678" rIns="91358" bIns="4567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4941" y="1"/>
            <a:ext cx="2949099" cy="496967"/>
          </a:xfrm>
          <a:prstGeom prst="rect">
            <a:avLst/>
          </a:prstGeom>
        </p:spPr>
        <p:txBody>
          <a:bodyPr vert="horz" lIns="91358" tIns="45678" rIns="91358" bIns="45678" rtlCol="0"/>
          <a:lstStyle>
            <a:lvl1pPr algn="r">
              <a:defRPr sz="1200"/>
            </a:lvl1pPr>
          </a:lstStyle>
          <a:p>
            <a:fld id="{1DA96DDD-5FC9-4ECF-BAEA-662D05CF5CB1}" type="datetimeFigureOut">
              <a:rPr lang="cs-CZ" smtClean="0"/>
              <a:pPr/>
              <a:t>7.1.2015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8" tIns="45678" rIns="91358" bIns="45678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562" y="4721187"/>
            <a:ext cx="5444490" cy="4472702"/>
          </a:xfrm>
          <a:prstGeom prst="rect">
            <a:avLst/>
          </a:prstGeom>
        </p:spPr>
        <p:txBody>
          <a:bodyPr vert="horz" lIns="91358" tIns="45678" rIns="91358" bIns="45678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099" cy="496967"/>
          </a:xfrm>
          <a:prstGeom prst="rect">
            <a:avLst/>
          </a:prstGeom>
        </p:spPr>
        <p:txBody>
          <a:bodyPr vert="horz" lIns="91358" tIns="45678" rIns="91358" bIns="4567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4941" y="9440647"/>
            <a:ext cx="2949099" cy="496967"/>
          </a:xfrm>
          <a:prstGeom prst="rect">
            <a:avLst/>
          </a:prstGeom>
        </p:spPr>
        <p:txBody>
          <a:bodyPr vert="horz" lIns="91358" tIns="45678" rIns="91358" bIns="45678" rtlCol="0" anchor="b"/>
          <a:lstStyle>
            <a:lvl1pPr algn="r">
              <a:defRPr sz="1200"/>
            </a:lvl1pPr>
          </a:lstStyle>
          <a:p>
            <a:fld id="{71F3BAE8-EE36-492C-ABD5-2CF12F153FE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38604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3BAE8-EE36-492C-ABD5-2CF12F153FE7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0A9-2EF3-49D2-B2E0-E60AB5646F7F}" type="datetimeFigureOut">
              <a:rPr lang="cs-CZ" smtClean="0"/>
              <a:pPr/>
              <a:t>7.1.2015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2AE1-B361-4ADC-AED5-69AA4E5E7A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1943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0A9-2EF3-49D2-B2E0-E60AB5646F7F}" type="datetimeFigureOut">
              <a:rPr lang="cs-CZ" smtClean="0"/>
              <a:pPr/>
              <a:t>7.1.2015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2AE1-B361-4ADC-AED5-69AA4E5E7A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00328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0A9-2EF3-49D2-B2E0-E60AB5646F7F}" type="datetimeFigureOut">
              <a:rPr lang="cs-CZ" smtClean="0"/>
              <a:pPr/>
              <a:t>7.1.2015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2AE1-B361-4ADC-AED5-69AA4E5E7A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813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0A9-2EF3-49D2-B2E0-E60AB5646F7F}" type="datetimeFigureOut">
              <a:rPr lang="cs-CZ" smtClean="0"/>
              <a:pPr/>
              <a:t>7.1.2015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2AE1-B361-4ADC-AED5-69AA4E5E7A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5391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0A9-2EF3-49D2-B2E0-E60AB5646F7F}" type="datetimeFigureOut">
              <a:rPr lang="cs-CZ" smtClean="0"/>
              <a:pPr/>
              <a:t>7.1.2015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2AE1-B361-4ADC-AED5-69AA4E5E7A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98530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0A9-2EF3-49D2-B2E0-E60AB5646F7F}" type="datetimeFigureOut">
              <a:rPr lang="cs-CZ" smtClean="0"/>
              <a:pPr/>
              <a:t>7.1.2015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2AE1-B361-4ADC-AED5-69AA4E5E7A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07344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0A9-2EF3-49D2-B2E0-E60AB5646F7F}" type="datetimeFigureOut">
              <a:rPr lang="cs-CZ" smtClean="0"/>
              <a:pPr/>
              <a:t>7.1.2015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2AE1-B361-4ADC-AED5-69AA4E5E7A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5671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0A9-2EF3-49D2-B2E0-E60AB5646F7F}" type="datetimeFigureOut">
              <a:rPr lang="cs-CZ" smtClean="0"/>
              <a:pPr/>
              <a:t>7.1.2015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2AE1-B361-4ADC-AED5-69AA4E5E7A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36643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0A9-2EF3-49D2-B2E0-E60AB5646F7F}" type="datetimeFigureOut">
              <a:rPr lang="cs-CZ" smtClean="0"/>
              <a:pPr/>
              <a:t>7.1.2015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2AE1-B361-4ADC-AED5-69AA4E5E7A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21819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0A9-2EF3-49D2-B2E0-E60AB5646F7F}" type="datetimeFigureOut">
              <a:rPr lang="cs-CZ" smtClean="0"/>
              <a:pPr/>
              <a:t>7.1.2015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2AE1-B361-4ADC-AED5-69AA4E5E7A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91797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0A9-2EF3-49D2-B2E0-E60AB5646F7F}" type="datetimeFigureOut">
              <a:rPr lang="cs-CZ" smtClean="0"/>
              <a:pPr/>
              <a:t>7.1.2015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2AE1-B361-4ADC-AED5-69AA4E5E7A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36532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170A9-2EF3-49D2-B2E0-E60AB5646F7F}" type="datetimeFigureOut">
              <a:rPr lang="cs-CZ" smtClean="0"/>
              <a:pPr/>
              <a:t>7.1.2015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72AE1-B361-4ADC-AED5-69AA4E5E7A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1081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hlava/zdravemest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www.jihlava/zdravemest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ma21.cenia.cz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620688"/>
            <a:ext cx="6696744" cy="5328592"/>
          </a:xfrm>
        </p:spPr>
        <p:txBody>
          <a:bodyPr>
            <a:noAutofit/>
          </a:bodyPr>
          <a:lstStyle/>
          <a:p>
            <a:endParaRPr lang="cs-CZ" sz="5400" b="1" dirty="0" smtClean="0">
              <a:solidFill>
                <a:schemeClr val="tx1"/>
              </a:solidFill>
            </a:endParaRPr>
          </a:p>
          <a:p>
            <a:r>
              <a:rPr lang="cs-CZ" sz="40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Projekt Zdravé město</a:t>
            </a:r>
          </a:p>
          <a:p>
            <a:r>
              <a:rPr lang="cs-CZ" sz="40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 a místní Agenda 21</a:t>
            </a:r>
          </a:p>
          <a:p>
            <a:endParaRPr lang="cs-CZ" sz="2400" b="1" dirty="0" smtClean="0">
              <a:solidFill>
                <a:srgbClr val="000000">
                  <a:lumMod val="65000"/>
                  <a:lumOff val="35000"/>
                </a:srgbClr>
              </a:solidFill>
              <a:latin typeface="Verdana"/>
            </a:endParaRPr>
          </a:p>
          <a:p>
            <a:r>
              <a:rPr lang="cs-CZ" sz="24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Ing. Soňa Krátká</a:t>
            </a:r>
          </a:p>
          <a:p>
            <a:r>
              <a:rPr lang="cs-CZ" sz="24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Koordinátorka PZM a MA21</a:t>
            </a:r>
          </a:p>
          <a:p>
            <a:endParaRPr lang="cs-CZ" sz="2400" b="1" dirty="0" smtClean="0">
              <a:solidFill>
                <a:srgbClr val="000000">
                  <a:lumMod val="65000"/>
                  <a:lumOff val="35000"/>
                </a:srgbClr>
              </a:solidFill>
              <a:latin typeface="Verdana"/>
              <a:sym typeface="Wingdings" pitchFamily="2" charset="2"/>
            </a:endParaRPr>
          </a:p>
          <a:p>
            <a:r>
              <a:rPr lang="cs-CZ" sz="24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  <a:sym typeface="Wingdings" pitchFamily="2" charset="2"/>
              </a:rPr>
              <a:t>web PZM a MA21 Jihlava: </a:t>
            </a:r>
            <a:r>
              <a:rPr lang="cs-CZ" sz="2400" b="1" dirty="0" smtClean="0">
                <a:hlinkClick r:id="rId3"/>
              </a:rPr>
              <a:t>www.jihlava/</a:t>
            </a:r>
            <a:r>
              <a:rPr lang="cs-CZ" sz="2400" b="1" dirty="0" err="1" smtClean="0">
                <a:hlinkClick r:id="rId3"/>
              </a:rPr>
              <a:t>zdravemesto</a:t>
            </a:r>
            <a:endParaRPr lang="cs-CZ" sz="2400" b="1" dirty="0" smtClean="0">
              <a:solidFill>
                <a:srgbClr val="000000">
                  <a:lumMod val="65000"/>
                  <a:lumOff val="35000"/>
                </a:srgbClr>
              </a:solidFill>
              <a:latin typeface="Verdana"/>
            </a:endParaRPr>
          </a:p>
          <a:p>
            <a:r>
              <a:rPr lang="cs-CZ" sz="24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7.1.2015</a:t>
            </a:r>
          </a:p>
        </p:txBody>
      </p:sp>
      <p:pic>
        <p:nvPicPr>
          <p:cNvPr id="1026" name="Picture 2" descr="C:\Users\kratka\Desktop\Osobní\Cyklokoordinátor\Imag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16632"/>
            <a:ext cx="1363608" cy="17768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8131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728192"/>
          </a:xfrm>
        </p:spPr>
        <p:txBody>
          <a:bodyPr>
            <a:noAutofit/>
          </a:bodyPr>
          <a:lstStyle/>
          <a:p>
            <a:pPr algn="l"/>
            <a:r>
              <a:rPr lang="cs-CZ" sz="40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  <a:ea typeface="+mn-ea"/>
                <a:cs typeface="+mn-cs"/>
              </a:rPr>
              <a:t>Kritéria kategorie C</a:t>
            </a:r>
            <a:br>
              <a:rPr lang="cs-CZ" sz="40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  <a:ea typeface="+mn-ea"/>
                <a:cs typeface="+mn-cs"/>
              </a:rPr>
            </a:br>
            <a:r>
              <a:rPr lang="cs-CZ" sz="4000" b="1" i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  <a:ea typeface="+mn-ea"/>
                <a:cs typeface="+mn-cs"/>
              </a:rPr>
              <a:t>Co v Jihlavě funguje?</a:t>
            </a:r>
            <a:endParaRPr lang="cs-CZ" sz="4000" b="1" i="1" dirty="0">
              <a:solidFill>
                <a:srgbClr val="000000">
                  <a:lumMod val="65000"/>
                  <a:lumOff val="35000"/>
                </a:srgbClr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992888" cy="468052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>
              <a:buFontTx/>
              <a:buChar char="-"/>
            </a:pPr>
            <a:endParaRPr lang="cs-CZ" sz="2000" dirty="0" smtClean="0">
              <a:solidFill>
                <a:srgbClr val="000000">
                  <a:lumMod val="65000"/>
                  <a:lumOff val="35000"/>
                </a:srgbClr>
              </a:solidFill>
              <a:latin typeface="Verdana"/>
            </a:endParaRPr>
          </a:p>
          <a:p>
            <a:pPr algn="l">
              <a:buFontTx/>
              <a:buChar char="-"/>
            </a:pPr>
            <a:r>
              <a:rPr lang="cs-CZ" sz="20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Oficiální orgán samosprávy (komise RM)</a:t>
            </a:r>
          </a:p>
          <a:p>
            <a:pPr algn="l">
              <a:buFontTx/>
              <a:buChar char="-"/>
            </a:pPr>
            <a:r>
              <a:rPr lang="cs-CZ" sz="20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Schválený dokument MA21 (usnesení ZM)</a:t>
            </a:r>
          </a:p>
          <a:p>
            <a:pPr algn="l">
              <a:buFontTx/>
              <a:buChar char="-"/>
            </a:pPr>
            <a:r>
              <a:rPr lang="cs-CZ" sz="2000" dirty="0" err="1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Info</a:t>
            </a:r>
            <a:r>
              <a:rPr lang="cs-CZ" sz="20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, vzdělávání a osvěta k UR a MA21 (kampaně, články apod.)</a:t>
            </a:r>
          </a:p>
          <a:p>
            <a:pPr algn="l">
              <a:buFontTx/>
              <a:buChar char="-"/>
            </a:pPr>
            <a:r>
              <a:rPr lang="cs-CZ" sz="20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Sledování a hodnocení procesu MA 21 (Plán zdraví a kvality života, Plán zdraví a kvality života mládeže )</a:t>
            </a:r>
          </a:p>
          <a:p>
            <a:pPr algn="l">
              <a:buFontTx/>
              <a:buChar char="-"/>
            </a:pPr>
            <a:r>
              <a:rPr lang="cs-CZ" sz="20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Finanční podpora aktivit MA21 (dotační titul)</a:t>
            </a:r>
          </a:p>
          <a:p>
            <a:pPr algn="l">
              <a:buFontTx/>
              <a:buChar char="-"/>
            </a:pPr>
            <a:r>
              <a:rPr lang="cs-CZ" sz="20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Pravidelné veřejné Fórum k UR/MA21 k celkovému rozvoji města (15. 4. 2015) + v Fórum mladých (2. 3. 2015)</a:t>
            </a:r>
          </a:p>
          <a:p>
            <a:pPr algn="l"/>
            <a:endParaRPr lang="cs-CZ" sz="2900" dirty="0" smtClean="0">
              <a:solidFill>
                <a:srgbClr val="00B0F0"/>
              </a:solidFill>
              <a:latin typeface="Verdana"/>
            </a:endParaRPr>
          </a:p>
        </p:txBody>
      </p:sp>
      <p:pic>
        <p:nvPicPr>
          <p:cNvPr id="1026" name="Picture 2" descr="C:\Users\kratka\Desktop\Osobní\Cyklokoordinátor\Ima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8640"/>
            <a:ext cx="1363608" cy="17768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3203848" y="23488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4637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728192"/>
          </a:xfrm>
        </p:spPr>
        <p:txBody>
          <a:bodyPr>
            <a:noAutofit/>
          </a:bodyPr>
          <a:lstStyle/>
          <a:p>
            <a:pPr algn="l"/>
            <a:r>
              <a:rPr lang="cs-CZ" sz="4000" b="1" dirty="0" smtClean="0">
                <a:solidFill>
                  <a:srgbClr val="00B0F0"/>
                </a:solidFill>
                <a:latin typeface="Verdana"/>
                <a:ea typeface="+mn-ea"/>
                <a:cs typeface="+mn-cs"/>
              </a:rPr>
              <a:t>Kritéria kategorie B</a:t>
            </a:r>
            <a:endParaRPr lang="cs-CZ" sz="4000" b="1" dirty="0">
              <a:solidFill>
                <a:srgbClr val="00B0F0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992888" cy="468052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>
              <a:buFontTx/>
              <a:buChar char="-"/>
            </a:pPr>
            <a:r>
              <a:rPr lang="cs-CZ" sz="2000" dirty="0" smtClean="0">
                <a:solidFill>
                  <a:srgbClr val="00B0F0"/>
                </a:solidFill>
                <a:latin typeface="Verdana"/>
              </a:rPr>
              <a:t>Strategický plán rozvoje města respektující UR – </a:t>
            </a:r>
            <a:r>
              <a:rPr lang="cs-CZ" sz="2000" b="1" dirty="0" smtClean="0">
                <a:solidFill>
                  <a:srgbClr val="00B0F0"/>
                </a:solidFill>
                <a:latin typeface="Verdana"/>
              </a:rPr>
              <a:t>A</a:t>
            </a:r>
          </a:p>
          <a:p>
            <a:pPr algn="l">
              <a:buFontTx/>
              <a:buChar char="-"/>
            </a:pPr>
            <a:r>
              <a:rPr lang="cs-CZ" sz="2000" dirty="0" smtClean="0">
                <a:solidFill>
                  <a:srgbClr val="00B0F0"/>
                </a:solidFill>
                <a:latin typeface="Verdana"/>
              </a:rPr>
              <a:t>Dílčí koncepce respektující UR – </a:t>
            </a:r>
            <a:r>
              <a:rPr lang="cs-CZ" sz="2000" b="1" dirty="0" smtClean="0">
                <a:solidFill>
                  <a:srgbClr val="00B0F0"/>
                </a:solidFill>
                <a:latin typeface="Verdana"/>
              </a:rPr>
              <a:t>A</a:t>
            </a:r>
          </a:p>
          <a:p>
            <a:pPr algn="l">
              <a:buFontTx/>
              <a:buChar char="-"/>
            </a:pPr>
            <a:r>
              <a:rPr lang="cs-CZ" sz="2000" dirty="0" smtClean="0">
                <a:solidFill>
                  <a:srgbClr val="00B0F0"/>
                </a:solidFill>
                <a:latin typeface="Verdana"/>
              </a:rPr>
              <a:t>Systém finanční podpory města – </a:t>
            </a:r>
            <a:r>
              <a:rPr lang="cs-CZ" sz="2000" b="1" dirty="0" smtClean="0">
                <a:solidFill>
                  <a:srgbClr val="00B0F0"/>
                </a:solidFill>
                <a:latin typeface="Verdana"/>
              </a:rPr>
              <a:t>A</a:t>
            </a:r>
          </a:p>
          <a:p>
            <a:pPr algn="l">
              <a:buFontTx/>
              <a:buChar char="-"/>
            </a:pPr>
            <a:r>
              <a:rPr lang="cs-CZ" sz="2000" dirty="0" smtClean="0">
                <a:solidFill>
                  <a:srgbClr val="00B0F0"/>
                </a:solidFill>
                <a:latin typeface="Verdana"/>
              </a:rPr>
              <a:t>Získávání externích zdrojů pro realizaci MA21 – </a:t>
            </a:r>
            <a:r>
              <a:rPr lang="cs-CZ" sz="2000" b="1" dirty="0" smtClean="0">
                <a:solidFill>
                  <a:srgbClr val="00B0F0"/>
                </a:solidFill>
                <a:latin typeface="Verdana"/>
              </a:rPr>
              <a:t>A</a:t>
            </a:r>
          </a:p>
          <a:p>
            <a:pPr algn="l">
              <a:buFontTx/>
              <a:buChar char="-"/>
            </a:pPr>
            <a:r>
              <a:rPr lang="cs-CZ" sz="2000" i="1" dirty="0" smtClean="0">
                <a:solidFill>
                  <a:srgbClr val="00B0F0"/>
                </a:solidFill>
                <a:latin typeface="Verdana"/>
              </a:rPr>
              <a:t>Stanovení a sledování vlastních indikátorů MA21 – příprava</a:t>
            </a:r>
          </a:p>
          <a:p>
            <a:pPr algn="l">
              <a:buFontTx/>
              <a:buChar char="-"/>
            </a:pPr>
            <a:r>
              <a:rPr lang="cs-CZ" sz="2000" i="1" dirty="0" smtClean="0">
                <a:solidFill>
                  <a:srgbClr val="00B0F0"/>
                </a:solidFill>
                <a:latin typeface="Verdana"/>
              </a:rPr>
              <a:t>Sledování mezinárodně standard. indikátorů UR – </a:t>
            </a:r>
            <a:r>
              <a:rPr lang="cs-CZ" sz="2000" b="1" i="1" dirty="0" smtClean="0">
                <a:solidFill>
                  <a:srgbClr val="00B0F0"/>
                </a:solidFill>
                <a:latin typeface="Verdana"/>
              </a:rPr>
              <a:t>A</a:t>
            </a:r>
          </a:p>
          <a:p>
            <a:pPr algn="l">
              <a:buFontTx/>
              <a:buChar char="-"/>
            </a:pPr>
            <a:r>
              <a:rPr lang="cs-CZ" sz="2000" i="1" dirty="0" smtClean="0">
                <a:solidFill>
                  <a:srgbClr val="00B0F0"/>
                </a:solidFill>
                <a:latin typeface="Verdana"/>
              </a:rPr>
              <a:t>Certifikované proškolení koordinátora MA 21 – probíhá</a:t>
            </a:r>
          </a:p>
          <a:p>
            <a:pPr algn="l">
              <a:buFontTx/>
              <a:buChar char="-"/>
            </a:pPr>
            <a:r>
              <a:rPr lang="cs-CZ" sz="2000" i="1" dirty="0" smtClean="0">
                <a:solidFill>
                  <a:srgbClr val="00B0F0"/>
                </a:solidFill>
                <a:latin typeface="Verdana"/>
              </a:rPr>
              <a:t>Výměna zkušeností a přenos dobré praxe MA 21 – </a:t>
            </a:r>
            <a:r>
              <a:rPr lang="cs-CZ" sz="2000" b="1" i="1" dirty="0" smtClean="0">
                <a:solidFill>
                  <a:srgbClr val="00B0F0"/>
                </a:solidFill>
                <a:latin typeface="Verdana"/>
              </a:rPr>
              <a:t>A</a:t>
            </a:r>
          </a:p>
          <a:p>
            <a:pPr algn="l">
              <a:buFontTx/>
              <a:buChar char="-"/>
            </a:pPr>
            <a:r>
              <a:rPr lang="cs-CZ" sz="2000" i="1" dirty="0" smtClean="0">
                <a:solidFill>
                  <a:srgbClr val="00B0F0"/>
                </a:solidFill>
                <a:latin typeface="Verdana"/>
              </a:rPr>
              <a:t>Oficiální orgán samosprávy pro sledování stavu UR – </a:t>
            </a:r>
            <a:r>
              <a:rPr lang="cs-CZ" sz="2000" b="1" i="1" dirty="0" smtClean="0">
                <a:solidFill>
                  <a:srgbClr val="00B0F0"/>
                </a:solidFill>
                <a:latin typeface="Verdana"/>
              </a:rPr>
              <a:t>A</a:t>
            </a:r>
          </a:p>
          <a:p>
            <a:pPr algn="l">
              <a:buFontTx/>
              <a:buChar char="-"/>
            </a:pPr>
            <a:r>
              <a:rPr lang="cs-CZ" sz="2000" i="1" dirty="0" smtClean="0">
                <a:solidFill>
                  <a:srgbClr val="00B0F0"/>
                </a:solidFill>
                <a:latin typeface="Verdana"/>
              </a:rPr>
              <a:t>Management kvality v rámci veřejné správy – </a:t>
            </a:r>
            <a:r>
              <a:rPr lang="cs-CZ" sz="2000" b="1" i="1" dirty="0" smtClean="0">
                <a:solidFill>
                  <a:srgbClr val="00B0F0"/>
                </a:solidFill>
                <a:latin typeface="Verdana"/>
              </a:rPr>
              <a:t>A</a:t>
            </a:r>
          </a:p>
          <a:p>
            <a:pPr algn="l">
              <a:buFontTx/>
              <a:buChar char="-"/>
            </a:pPr>
            <a:r>
              <a:rPr lang="cs-CZ" sz="2000" i="1" dirty="0" smtClean="0">
                <a:solidFill>
                  <a:srgbClr val="00B0F0"/>
                </a:solidFill>
                <a:latin typeface="Verdana"/>
              </a:rPr>
              <a:t>Audit UR (sebehodnocení dle </a:t>
            </a:r>
            <a:r>
              <a:rPr lang="cs-CZ" sz="2000" i="1" dirty="0" err="1" smtClean="0">
                <a:solidFill>
                  <a:srgbClr val="00B0F0"/>
                </a:solidFill>
                <a:latin typeface="Verdana"/>
              </a:rPr>
              <a:t>Aalborgských</a:t>
            </a:r>
            <a:r>
              <a:rPr lang="cs-CZ" sz="2000" i="1" dirty="0" smtClean="0">
                <a:solidFill>
                  <a:srgbClr val="00B0F0"/>
                </a:solidFill>
                <a:latin typeface="Verdana"/>
              </a:rPr>
              <a:t> závazků) min. v 7 tématech UR - N</a:t>
            </a:r>
          </a:p>
          <a:p>
            <a:pPr algn="l">
              <a:buFontTx/>
              <a:buChar char="-"/>
            </a:pPr>
            <a:endParaRPr lang="cs-CZ" sz="2000" i="1" dirty="0" smtClean="0">
              <a:solidFill>
                <a:srgbClr val="00B0F0"/>
              </a:solidFill>
              <a:latin typeface="Verdana"/>
            </a:endParaRPr>
          </a:p>
          <a:p>
            <a:pPr algn="l"/>
            <a:endParaRPr lang="cs-CZ" sz="2900" dirty="0" smtClean="0">
              <a:solidFill>
                <a:srgbClr val="00B0F0"/>
              </a:solidFill>
              <a:latin typeface="Verdana"/>
            </a:endParaRPr>
          </a:p>
        </p:txBody>
      </p:sp>
      <p:pic>
        <p:nvPicPr>
          <p:cNvPr id="1026" name="Picture 2" descr="C:\Users\kratka\Desktop\Osobní\Cyklokoordinátor\Ima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8640"/>
            <a:ext cx="1363608" cy="17768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3203848" y="23488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4637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728192"/>
          </a:xfrm>
        </p:spPr>
        <p:txBody>
          <a:bodyPr>
            <a:noAutofit/>
          </a:bodyPr>
          <a:lstStyle/>
          <a:p>
            <a:pPr algn="l"/>
            <a:r>
              <a:rPr lang="cs-CZ" altLang="cs-CZ" sz="36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  <a:ea typeface="+mn-ea"/>
                <a:cs typeface="+mn-cs"/>
              </a:rPr>
              <a:t>TÉMATA UDRŽITELNÉHO ROZVOJE</a:t>
            </a:r>
            <a:r>
              <a:rPr lang="cs-CZ" altLang="cs-CZ" sz="4000" i="1" dirty="0" smtClean="0">
                <a:latin typeface="Verdana" pitchFamily="34" charset="0"/>
              </a:rPr>
              <a:t/>
            </a:r>
            <a:br>
              <a:rPr lang="cs-CZ" altLang="cs-CZ" sz="4000" i="1" dirty="0" smtClean="0">
                <a:latin typeface="Verdana" pitchFamily="34" charset="0"/>
              </a:rPr>
            </a:br>
            <a:endParaRPr lang="cs-CZ" sz="4000" b="1" dirty="0">
              <a:solidFill>
                <a:srgbClr val="000000">
                  <a:lumMod val="65000"/>
                  <a:lumOff val="35000"/>
                </a:srgbClr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992888" cy="4680520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algn="l"/>
            <a:r>
              <a:rPr lang="cs-CZ" altLang="cs-CZ" sz="2800" i="1" dirty="0" smtClean="0">
                <a:latin typeface="Verdana" pitchFamily="34" charset="0"/>
              </a:rPr>
              <a:t>1</a:t>
            </a:r>
            <a:r>
              <a:rPr lang="cs-CZ" altLang="cs-CZ" sz="2600" i="1" dirty="0" smtClean="0">
                <a:latin typeface="Verdana" pitchFamily="34" charset="0"/>
              </a:rPr>
              <a:t>. Správa věcí veřejných a územní rozvoj </a:t>
            </a:r>
          </a:p>
          <a:p>
            <a:pPr algn="l"/>
            <a:r>
              <a:rPr lang="cs-CZ" altLang="cs-CZ" sz="2600" i="1" dirty="0" smtClean="0">
                <a:latin typeface="Verdana" pitchFamily="34" charset="0"/>
              </a:rPr>
              <a:t>2. </a:t>
            </a:r>
            <a:r>
              <a:rPr lang="cs-CZ" altLang="cs-CZ" sz="2600" b="1" i="1" dirty="0" smtClean="0">
                <a:latin typeface="Verdana" pitchFamily="34" charset="0"/>
              </a:rPr>
              <a:t>Životní prostředí </a:t>
            </a:r>
          </a:p>
          <a:p>
            <a:pPr algn="l"/>
            <a:r>
              <a:rPr lang="cs-CZ" altLang="cs-CZ" sz="2600" i="1" dirty="0" smtClean="0">
                <a:latin typeface="Verdana" pitchFamily="34" charset="0"/>
              </a:rPr>
              <a:t>3. Udržitelná spotřeba a výroba </a:t>
            </a:r>
          </a:p>
          <a:p>
            <a:pPr algn="l"/>
            <a:r>
              <a:rPr lang="cs-CZ" altLang="cs-CZ" sz="2600" i="1" dirty="0" smtClean="0">
                <a:latin typeface="Verdana" pitchFamily="34" charset="0"/>
              </a:rPr>
              <a:t>4. Doprava a mobilita </a:t>
            </a:r>
          </a:p>
          <a:p>
            <a:pPr algn="l"/>
            <a:r>
              <a:rPr lang="cs-CZ" altLang="cs-CZ" sz="2600" i="1" dirty="0" smtClean="0">
                <a:latin typeface="Verdana" pitchFamily="34" charset="0"/>
              </a:rPr>
              <a:t>5. Zdraví obyvatel </a:t>
            </a:r>
          </a:p>
          <a:p>
            <a:pPr algn="l"/>
            <a:r>
              <a:rPr lang="pl-PL" altLang="cs-CZ" sz="2600" i="1" dirty="0" smtClean="0">
                <a:latin typeface="Verdana" pitchFamily="34" charset="0"/>
              </a:rPr>
              <a:t>6. </a:t>
            </a:r>
            <a:r>
              <a:rPr lang="pl-PL" altLang="cs-CZ" sz="2600" b="1" i="1" dirty="0" smtClean="0">
                <a:latin typeface="Verdana" pitchFamily="34" charset="0"/>
              </a:rPr>
              <a:t>Místní ekonomika a podnikání </a:t>
            </a:r>
          </a:p>
          <a:p>
            <a:pPr algn="l"/>
            <a:r>
              <a:rPr lang="cs-CZ" altLang="cs-CZ" sz="2600" i="1" dirty="0" smtClean="0">
                <a:latin typeface="Verdana" pitchFamily="34" charset="0"/>
              </a:rPr>
              <a:t>7. Vzdělávání a výchova </a:t>
            </a:r>
          </a:p>
          <a:p>
            <a:pPr algn="l"/>
            <a:r>
              <a:rPr lang="cs-CZ" altLang="cs-CZ" sz="2600" i="1" dirty="0" smtClean="0">
                <a:latin typeface="Verdana" pitchFamily="34" charset="0"/>
              </a:rPr>
              <a:t>8. Kultura a místní tradice </a:t>
            </a:r>
          </a:p>
          <a:p>
            <a:pPr algn="l"/>
            <a:r>
              <a:rPr lang="pt-BR" altLang="cs-CZ" sz="2600" i="1" dirty="0" smtClean="0">
                <a:latin typeface="Verdana" pitchFamily="34" charset="0"/>
              </a:rPr>
              <a:t>9</a:t>
            </a:r>
            <a:r>
              <a:rPr lang="pt-BR" altLang="cs-CZ" sz="2600" b="1" i="1" dirty="0" smtClean="0">
                <a:latin typeface="Verdana" pitchFamily="34" charset="0"/>
              </a:rPr>
              <a:t>. Sociální prostředí </a:t>
            </a:r>
          </a:p>
          <a:p>
            <a:pPr algn="l"/>
            <a:r>
              <a:rPr lang="cs-CZ" altLang="cs-CZ" sz="2600" i="1" dirty="0" smtClean="0">
                <a:latin typeface="Verdana" pitchFamily="34" charset="0"/>
              </a:rPr>
              <a:t>10. Globální odpovědnost </a:t>
            </a:r>
            <a:r>
              <a:rPr lang="cs-CZ" altLang="cs-CZ" sz="2800" i="1" dirty="0" smtClean="0">
                <a:latin typeface="Verdana" pitchFamily="34" charset="0"/>
              </a:rPr>
              <a:t/>
            </a:r>
            <a:br>
              <a:rPr lang="cs-CZ" altLang="cs-CZ" sz="2800" i="1" dirty="0" smtClean="0">
                <a:latin typeface="Verdana" pitchFamily="34" charset="0"/>
              </a:rPr>
            </a:br>
            <a:endParaRPr lang="cs-CZ" altLang="cs-CZ" sz="2800" i="1" dirty="0" smtClean="0">
              <a:latin typeface="Verdana" pitchFamily="34" charset="0"/>
            </a:endParaRPr>
          </a:p>
          <a:p>
            <a:pPr algn="l">
              <a:buFontTx/>
              <a:buChar char="-"/>
            </a:pPr>
            <a:endParaRPr lang="cs-CZ" sz="2900" dirty="0" smtClean="0">
              <a:solidFill>
                <a:srgbClr val="000000">
                  <a:lumMod val="65000"/>
                  <a:lumOff val="35000"/>
                </a:srgbClr>
              </a:solidFill>
              <a:latin typeface="Verdana"/>
            </a:endParaRPr>
          </a:p>
        </p:txBody>
      </p:sp>
      <p:pic>
        <p:nvPicPr>
          <p:cNvPr id="1026" name="Picture 2" descr="C:\Users\kratka\Desktop\Osobní\Cyklokoordinátor\Ima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8640"/>
            <a:ext cx="1363608" cy="17768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3203848" y="23488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4637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400" dirty="0" smtClean="0"/>
          </a:p>
          <a:p>
            <a:pPr marL="0" indent="0" algn="ctr">
              <a:buNone/>
            </a:pPr>
            <a:r>
              <a:rPr lang="cs-CZ" sz="36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Děkuji za pozornost </a:t>
            </a:r>
            <a:r>
              <a:rPr lang="cs-CZ" sz="36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  <a:sym typeface="Wingdings" pitchFamily="2" charset="2"/>
              </a:rPr>
              <a:t></a:t>
            </a:r>
          </a:p>
          <a:p>
            <a:pPr marL="0" indent="0" algn="ctr">
              <a:buNone/>
            </a:pPr>
            <a:endParaRPr lang="cs-CZ" sz="3600" b="1" dirty="0" smtClean="0">
              <a:solidFill>
                <a:srgbClr val="000000">
                  <a:lumMod val="65000"/>
                  <a:lumOff val="35000"/>
                </a:srgbClr>
              </a:solidFill>
              <a:latin typeface="Verdana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cs-CZ" sz="36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  <a:sym typeface="Wingdings" pitchFamily="2" charset="2"/>
              </a:rPr>
              <a:t>web PZM a MA21 Jihlava: </a:t>
            </a:r>
            <a:r>
              <a:rPr lang="cs-CZ" sz="3600" b="1" dirty="0" smtClean="0">
                <a:hlinkClick r:id="rId2" action="ppaction://hlinkfile"/>
              </a:rPr>
              <a:t>www.jihlava/</a:t>
            </a:r>
            <a:r>
              <a:rPr lang="cs-CZ" sz="3600" b="1" dirty="0" err="1" smtClean="0">
                <a:hlinkClick r:id="rId2" action="ppaction://hlinkfile"/>
              </a:rPr>
              <a:t>zdravemesto</a:t>
            </a:r>
            <a:endParaRPr lang="cs-CZ" sz="3600" b="1" dirty="0">
              <a:solidFill>
                <a:srgbClr val="000000">
                  <a:lumMod val="65000"/>
                  <a:lumOff val="35000"/>
                </a:srgbClr>
              </a:solidFill>
              <a:latin typeface="Verdan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88640"/>
            <a:ext cx="1365250" cy="177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67544" y="-1603147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277764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728192"/>
          </a:xfrm>
        </p:spPr>
        <p:txBody>
          <a:bodyPr>
            <a:noAutofit/>
          </a:bodyPr>
          <a:lstStyle/>
          <a:p>
            <a:pPr algn="l"/>
            <a:r>
              <a:rPr lang="cs-CZ" sz="40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  <a:ea typeface="+mn-ea"/>
                <a:cs typeface="+mn-cs"/>
              </a:rPr>
              <a:t>Statutární město </a:t>
            </a:r>
            <a:br>
              <a:rPr lang="cs-CZ" sz="40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  <a:ea typeface="+mn-ea"/>
                <a:cs typeface="+mn-cs"/>
              </a:rPr>
            </a:br>
            <a:r>
              <a:rPr lang="cs-CZ" sz="40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  <a:ea typeface="+mn-ea"/>
                <a:cs typeface="+mn-cs"/>
              </a:rPr>
              <a:t>Jihlava – člen NSZM ČR</a:t>
            </a:r>
            <a:endParaRPr lang="cs-CZ" sz="4000" b="1" dirty="0">
              <a:solidFill>
                <a:srgbClr val="000000">
                  <a:lumMod val="65000"/>
                  <a:lumOff val="35000"/>
                </a:srgbClr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992888" cy="468052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cs-CZ" sz="24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Zastupitelstvo města Jihlavy schválilo      </a:t>
            </a:r>
          </a:p>
          <a:p>
            <a:pPr algn="l"/>
            <a:r>
              <a:rPr lang="cs-CZ" sz="24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26. června 2007 </a:t>
            </a:r>
          </a:p>
          <a:p>
            <a:pPr algn="l"/>
            <a:endParaRPr lang="cs-CZ" sz="2900" dirty="0" smtClean="0">
              <a:solidFill>
                <a:srgbClr val="000000">
                  <a:lumMod val="65000"/>
                  <a:lumOff val="35000"/>
                </a:srgbClr>
              </a:solidFill>
              <a:latin typeface="Verdana"/>
            </a:endParaRPr>
          </a:p>
          <a:p>
            <a:pPr algn="l">
              <a:buFont typeface="Wingdings" pitchFamily="2" charset="2"/>
              <a:buChar char="Ø"/>
            </a:pPr>
            <a:r>
              <a:rPr lang="cs-CZ" sz="29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 </a:t>
            </a:r>
            <a:r>
              <a:rPr lang="cs-CZ" sz="20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členství Statutárního města Jihlavy </a:t>
            </a:r>
          </a:p>
          <a:p>
            <a:pPr algn="l"/>
            <a:r>
              <a:rPr lang="cs-CZ" sz="20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v Národní síti zdravých měst ČR</a:t>
            </a:r>
          </a:p>
          <a:p>
            <a:pPr algn="l"/>
            <a:endParaRPr lang="cs-CZ" sz="2000" dirty="0" smtClean="0">
              <a:solidFill>
                <a:srgbClr val="000000">
                  <a:lumMod val="65000"/>
                  <a:lumOff val="35000"/>
                </a:srgbClr>
              </a:solidFill>
              <a:latin typeface="Verdana"/>
            </a:endParaRPr>
          </a:p>
          <a:p>
            <a:pPr algn="l"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 realizaci místní Agendy 21 (MA21)</a:t>
            </a:r>
          </a:p>
          <a:p>
            <a:pPr algn="l"/>
            <a:r>
              <a:rPr lang="cs-CZ" sz="20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Prostřednictvím Projektu Zdravé město</a:t>
            </a:r>
            <a:endParaRPr lang="cs-CZ" dirty="0"/>
          </a:p>
        </p:txBody>
      </p:sp>
      <p:pic>
        <p:nvPicPr>
          <p:cNvPr id="1026" name="Picture 2" descr="C:\Users\kratka\Desktop\Osobní\Cyklokoordinátor\Ima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8640"/>
            <a:ext cx="1363608" cy="17768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MORc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2564904"/>
            <a:ext cx="2230437" cy="1301750"/>
          </a:xfrm>
          <a:prstGeom prst="rect">
            <a:avLst/>
          </a:prstGeom>
          <a:noFill/>
          <a:ln w="117475">
            <a:solidFill>
              <a:srgbClr val="FFFFFF"/>
            </a:solidFill>
            <a:miter lim="800000"/>
            <a:headEnd/>
            <a:tailEnd/>
          </a:ln>
        </p:spPr>
      </p:pic>
      <p:pic>
        <p:nvPicPr>
          <p:cNvPr id="6" name="Picture 2" descr="MA21_logo_3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4365104"/>
            <a:ext cx="1800200" cy="172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4637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548680"/>
            <a:ext cx="6696744" cy="5328592"/>
          </a:xfrm>
        </p:spPr>
        <p:txBody>
          <a:bodyPr>
            <a:noAutofit/>
          </a:bodyPr>
          <a:lstStyle/>
          <a:p>
            <a:pPr algn="l"/>
            <a:r>
              <a:rPr lang="cs-CZ" sz="40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Projekt zdravé město</a:t>
            </a:r>
            <a:r>
              <a:rPr lang="cs-CZ" sz="4000" dirty="0" smtClean="0">
                <a:solidFill>
                  <a:srgbClr val="000000">
                    <a:lumMod val="65000"/>
                    <a:lumOff val="35000"/>
                  </a:srgb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</a:rPr>
              <a:t/>
            </a:r>
            <a:br>
              <a:rPr lang="cs-CZ" sz="4000" dirty="0" smtClean="0">
                <a:solidFill>
                  <a:srgbClr val="000000">
                    <a:lumMod val="65000"/>
                    <a:lumOff val="35000"/>
                  </a:srgb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</a:rPr>
            </a:br>
            <a:r>
              <a:rPr lang="cs-CZ" sz="40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a</a:t>
            </a:r>
            <a:r>
              <a:rPr lang="cs-CZ" sz="4000" dirty="0" smtClean="0">
                <a:solidFill>
                  <a:srgbClr val="000000">
                    <a:lumMod val="65000"/>
                    <a:lumOff val="35000"/>
                  </a:srgb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</a:rPr>
              <a:t> </a:t>
            </a:r>
            <a:r>
              <a:rPr lang="cs-CZ" sz="40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místní Agenda 21</a:t>
            </a:r>
            <a:endParaRPr lang="cs-CZ" sz="4000" b="1" dirty="0" smtClean="0">
              <a:solidFill>
                <a:schemeClr val="tx1"/>
              </a:solidFill>
            </a:endParaRPr>
          </a:p>
          <a:p>
            <a:endParaRPr lang="cs-CZ" sz="5400" b="1" dirty="0" smtClean="0">
              <a:solidFill>
                <a:schemeClr val="tx1"/>
              </a:solidFill>
            </a:endParaRPr>
          </a:p>
          <a:p>
            <a:pPr marL="571500" indent="-57150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ODPOVĚDNÝ POLITIK</a:t>
            </a:r>
            <a:b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</a:br>
            <a:endParaRPr lang="cs-CZ" sz="12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571500" indent="-57150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KOORDINÁTOR NA ÚŘADĚ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Char char="ü"/>
              <a:defRPr/>
            </a:pPr>
            <a:endParaRPr lang="cs-CZ" sz="12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571500" indent="-57150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KOMISE PŘI RADĚ MĚSTA</a:t>
            </a:r>
          </a:p>
          <a:p>
            <a:endParaRPr lang="cs-CZ" sz="2800" b="1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C:\Users\kratka\Desktop\Osobní\Cyklokoordinátor\Ima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16632"/>
            <a:ext cx="1363608" cy="17768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8131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728192"/>
          </a:xfrm>
        </p:spPr>
        <p:txBody>
          <a:bodyPr>
            <a:noAutofit/>
          </a:bodyPr>
          <a:lstStyle/>
          <a:p>
            <a:pPr algn="l"/>
            <a:r>
              <a:rPr lang="cs-CZ" sz="40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  <a:ea typeface="+mn-ea"/>
                <a:cs typeface="+mn-cs"/>
              </a:rPr>
              <a:t>Statutární město </a:t>
            </a:r>
            <a:br>
              <a:rPr lang="cs-CZ" sz="40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  <a:ea typeface="+mn-ea"/>
                <a:cs typeface="+mn-cs"/>
              </a:rPr>
            </a:br>
            <a:r>
              <a:rPr lang="cs-CZ" sz="40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  <a:ea typeface="+mn-ea"/>
                <a:cs typeface="+mn-cs"/>
              </a:rPr>
              <a:t>Jihlava – člen NSZM ČR</a:t>
            </a:r>
            <a:endParaRPr lang="cs-CZ" sz="4000" b="1" dirty="0">
              <a:solidFill>
                <a:srgbClr val="000000">
                  <a:lumMod val="65000"/>
                  <a:lumOff val="35000"/>
                </a:srgbClr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992888" cy="468052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>
              <a:buFontTx/>
              <a:buChar char="-"/>
            </a:pPr>
            <a:r>
              <a:rPr lang="cs-CZ" sz="24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Zdravé město – mezinárodní</a:t>
            </a:r>
          </a:p>
          <a:p>
            <a:pPr algn="l"/>
            <a:r>
              <a:rPr lang="cs-CZ" sz="24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projekt WHO iniciovaný </a:t>
            </a:r>
          </a:p>
          <a:p>
            <a:pPr algn="l"/>
            <a:r>
              <a:rPr lang="cs-CZ" sz="24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v roce 1988 OSN</a:t>
            </a:r>
          </a:p>
          <a:p>
            <a:pPr algn="l">
              <a:buFontTx/>
              <a:buChar char="-"/>
            </a:pPr>
            <a:endParaRPr lang="cs-CZ" sz="2400" dirty="0" smtClean="0">
              <a:solidFill>
                <a:srgbClr val="000000">
                  <a:lumMod val="65000"/>
                  <a:lumOff val="35000"/>
                </a:srgbClr>
              </a:solidFill>
              <a:latin typeface="Verdana"/>
            </a:endParaRPr>
          </a:p>
          <a:p>
            <a:pPr algn="l">
              <a:buFontTx/>
              <a:buChar char="-"/>
            </a:pPr>
            <a:r>
              <a:rPr lang="cs-CZ" sz="24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V ČR od roku 1994</a:t>
            </a:r>
          </a:p>
          <a:p>
            <a:pPr algn="l">
              <a:buFontTx/>
              <a:buChar char="-"/>
            </a:pPr>
            <a:endParaRPr lang="cs-CZ" sz="2400" dirty="0" smtClean="0">
              <a:solidFill>
                <a:srgbClr val="000000">
                  <a:lumMod val="65000"/>
                  <a:lumOff val="35000"/>
                </a:srgbClr>
              </a:solidFill>
              <a:latin typeface="Verdana"/>
            </a:endParaRPr>
          </a:p>
          <a:p>
            <a:pPr algn="l">
              <a:buFontTx/>
              <a:buChar char="-"/>
            </a:pPr>
            <a:r>
              <a:rPr lang="cs-CZ" sz="24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117 členů NSZM ČR(města, kraje, </a:t>
            </a:r>
            <a:r>
              <a:rPr lang="cs-CZ" sz="2400" dirty="0" err="1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mikroreg</a:t>
            </a:r>
            <a:r>
              <a:rPr lang="cs-CZ" sz="24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., MAS, obce) – 56% obyvatel ČR</a:t>
            </a:r>
          </a:p>
          <a:p>
            <a:pPr algn="l">
              <a:buFontTx/>
              <a:buChar char="-"/>
            </a:pPr>
            <a:endParaRPr lang="cs-CZ" sz="2900" dirty="0" smtClean="0">
              <a:solidFill>
                <a:srgbClr val="000000">
                  <a:lumMod val="65000"/>
                  <a:lumOff val="35000"/>
                </a:srgbClr>
              </a:solidFill>
              <a:latin typeface="Verdana"/>
            </a:endParaRPr>
          </a:p>
        </p:txBody>
      </p:sp>
      <p:pic>
        <p:nvPicPr>
          <p:cNvPr id="1026" name="Picture 2" descr="C:\Users\kratka\Desktop\Osobní\Cyklokoordinátor\Ima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8640"/>
            <a:ext cx="1363608" cy="17768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MORc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2492896"/>
            <a:ext cx="2230437" cy="1368152"/>
          </a:xfrm>
          <a:prstGeom prst="rect">
            <a:avLst/>
          </a:prstGeom>
          <a:noFill/>
          <a:ln w="117475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3203848" y="23488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4637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548680"/>
            <a:ext cx="6696744" cy="5328592"/>
          </a:xfrm>
        </p:spPr>
        <p:txBody>
          <a:bodyPr>
            <a:noAutofit/>
          </a:bodyPr>
          <a:lstStyle/>
          <a:p>
            <a:pPr algn="r"/>
            <a:r>
              <a:rPr lang="cs-CZ" sz="40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Z čeho vychází </a:t>
            </a:r>
          </a:p>
          <a:p>
            <a:pPr algn="r"/>
            <a:r>
              <a:rPr lang="cs-CZ" sz="40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MA21?</a:t>
            </a:r>
            <a:endParaRPr lang="cs-CZ" sz="5400" b="1" dirty="0" smtClean="0">
              <a:solidFill>
                <a:schemeClr val="tx1"/>
              </a:solidFill>
            </a:endParaRPr>
          </a:p>
          <a:p>
            <a:pPr algn="l"/>
            <a:r>
              <a:rPr lang="cs-CZ" sz="2000" i="1" dirty="0" smtClean="0">
                <a:latin typeface="Verdana" pitchFamily="34" charset="0"/>
              </a:rPr>
              <a:t>Z</a:t>
            </a:r>
            <a:r>
              <a:rPr lang="cs-CZ" sz="2800" i="1" dirty="0" smtClean="0">
                <a:latin typeface="Verdana" pitchFamily="34" charset="0"/>
              </a:rPr>
              <a:t> </a:t>
            </a:r>
            <a:r>
              <a:rPr lang="cs-CZ" sz="2000" i="1" dirty="0" smtClean="0">
                <a:latin typeface="Verdana" pitchFamily="34" charset="0"/>
              </a:rPr>
              <a:t>dokumentu OSN „</a:t>
            </a:r>
            <a:r>
              <a:rPr lang="cs-CZ" sz="2000" b="1" i="1" dirty="0" smtClean="0">
                <a:latin typeface="Verdana" pitchFamily="34" charset="0"/>
              </a:rPr>
              <a:t>Agenda 21</a:t>
            </a:r>
            <a:r>
              <a:rPr lang="cs-CZ" sz="2000" i="1" dirty="0" smtClean="0">
                <a:latin typeface="Verdana" pitchFamily="34" charset="0"/>
              </a:rPr>
              <a:t>“ (přijatý v roce 1992 v </a:t>
            </a:r>
            <a:r>
              <a:rPr lang="pt-BR" sz="2000" i="1" dirty="0" smtClean="0">
                <a:latin typeface="Verdana" pitchFamily="34" charset="0"/>
              </a:rPr>
              <a:t>Rio de Janeiru</a:t>
            </a:r>
            <a:r>
              <a:rPr lang="cs-CZ" sz="2000" i="1" dirty="0" smtClean="0">
                <a:latin typeface="Verdana" pitchFamily="34" charset="0"/>
              </a:rPr>
              <a:t>)</a:t>
            </a:r>
          </a:p>
          <a:p>
            <a:pPr algn="l">
              <a:buFont typeface="Wingdings" pitchFamily="2" charset="2"/>
              <a:buChar char="Ø"/>
            </a:pPr>
            <a:endParaRPr lang="cs-CZ" sz="2000" i="1" dirty="0" smtClean="0">
              <a:latin typeface="Verdana" pitchFamily="34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cs-CZ" sz="2000" i="1" dirty="0" smtClean="0">
                <a:latin typeface="Verdana" pitchFamily="34" charset="0"/>
              </a:rPr>
              <a:t> základní politický a prováděcí dokument OSN</a:t>
            </a:r>
            <a:r>
              <a:rPr lang="cs-CZ" sz="2000" b="1" i="1" dirty="0" smtClean="0">
                <a:latin typeface="Verdana" pitchFamily="34" charset="0"/>
              </a:rPr>
              <a:t> ke globální podpoře udržitelného rozvoje</a:t>
            </a:r>
          </a:p>
          <a:p>
            <a:pPr algn="l"/>
            <a:endParaRPr lang="cs-CZ" sz="2000" i="1" dirty="0" smtClean="0">
              <a:latin typeface="Verdana" pitchFamily="34" charset="0"/>
            </a:endParaRPr>
          </a:p>
          <a:p>
            <a:pPr algn="l"/>
            <a:r>
              <a:rPr lang="cs-CZ" sz="2000" i="1" dirty="0" smtClean="0">
                <a:latin typeface="Verdana" pitchFamily="34" charset="0"/>
              </a:rPr>
              <a:t>Ze </a:t>
            </a:r>
            <a:r>
              <a:rPr lang="cs-CZ" sz="2000" b="1" i="1" dirty="0" smtClean="0">
                <a:latin typeface="Verdana" pitchFamily="34" charset="0"/>
              </a:rPr>
              <a:t>3 základních pilířů </a:t>
            </a:r>
            <a:r>
              <a:rPr lang="cs-CZ" sz="2000" i="1" dirty="0" smtClean="0">
                <a:latin typeface="Verdana" pitchFamily="34" charset="0"/>
              </a:rPr>
              <a:t>– sociálního, ekonomického a ekologického (životní prostředí) směřující k udržitelnému rozvoji</a:t>
            </a:r>
            <a:endParaRPr lang="cs-CZ" sz="2000" i="1" dirty="0" smtClean="0"/>
          </a:p>
        </p:txBody>
      </p:sp>
      <p:pic>
        <p:nvPicPr>
          <p:cNvPr id="1026" name="Picture 2" descr="C:\Users\kratka\Desktop\Osobní\Cyklokoordinátor\Ima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16632"/>
            <a:ext cx="1363608" cy="17768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MA21_logo_3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800200" cy="172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8131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548680"/>
            <a:ext cx="6696744" cy="5328592"/>
          </a:xfrm>
        </p:spPr>
        <p:txBody>
          <a:bodyPr>
            <a:noAutofit/>
          </a:bodyPr>
          <a:lstStyle/>
          <a:p>
            <a:pPr algn="r"/>
            <a:r>
              <a:rPr lang="cs-CZ" sz="36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             Co je MA21?</a:t>
            </a:r>
            <a:endParaRPr lang="cs-CZ" sz="3600" b="1" dirty="0" smtClean="0">
              <a:solidFill>
                <a:schemeClr val="tx1"/>
              </a:solidFill>
            </a:endParaRPr>
          </a:p>
          <a:p>
            <a:pPr marL="571500" indent="-571500">
              <a:lnSpc>
                <a:spcPct val="90000"/>
              </a:lnSpc>
              <a:defRPr/>
            </a:pPr>
            <a:endParaRPr lang="cs-CZ" sz="28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571500" indent="-571500">
              <a:lnSpc>
                <a:spcPct val="90000"/>
              </a:lnSpc>
              <a:defRPr/>
            </a:pPr>
            <a:endParaRPr lang="cs-CZ" sz="28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571500" indent="-571500">
              <a:lnSpc>
                <a:spcPct val="90000"/>
              </a:lnSpc>
              <a:defRPr/>
            </a:pPr>
            <a:endParaRPr lang="cs-CZ" sz="28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algn="l">
              <a:buFontTx/>
              <a:buChar char="-"/>
            </a:pPr>
            <a:r>
              <a:rPr lang="cs-CZ" sz="2800" i="1" dirty="0" smtClean="0">
                <a:latin typeface="Verdana" pitchFamily="34" charset="0"/>
              </a:rPr>
              <a:t> </a:t>
            </a:r>
            <a:r>
              <a:rPr lang="cs-CZ" sz="2400" i="1" dirty="0" smtClean="0">
                <a:latin typeface="Verdana" pitchFamily="34" charset="0"/>
              </a:rPr>
              <a:t>nástroj k uplatnění </a:t>
            </a:r>
            <a:r>
              <a:rPr lang="cs-CZ" sz="2400" b="1" i="1" dirty="0" smtClean="0">
                <a:latin typeface="Verdana" pitchFamily="34" charset="0"/>
              </a:rPr>
              <a:t>principů trvale udržitelného rozvoje</a:t>
            </a:r>
            <a:r>
              <a:rPr lang="cs-CZ" sz="2400" i="1" dirty="0" smtClean="0">
                <a:latin typeface="Verdana" pitchFamily="34" charset="0"/>
              </a:rPr>
              <a:t> na místní úrovni v praxi</a:t>
            </a:r>
          </a:p>
          <a:p>
            <a:pPr algn="l"/>
            <a:endParaRPr lang="cs-CZ" sz="2400" i="1" dirty="0" smtClean="0">
              <a:latin typeface="Verdana" pitchFamily="34" charset="0"/>
            </a:endParaRPr>
          </a:p>
          <a:p>
            <a:pPr algn="l">
              <a:buFontTx/>
              <a:buChar char="-"/>
            </a:pPr>
            <a:r>
              <a:rPr lang="cs-CZ" sz="2400" i="1" dirty="0" smtClean="0">
                <a:latin typeface="Verdana" pitchFamily="34" charset="0"/>
              </a:rPr>
              <a:t> opatření realizována na konkrétním místě, v konkrétním čase</a:t>
            </a:r>
          </a:p>
          <a:p>
            <a:pPr algn="l">
              <a:buFontTx/>
              <a:buChar char="-"/>
            </a:pPr>
            <a:endParaRPr lang="cs-CZ" sz="2800" i="1" dirty="0" smtClean="0"/>
          </a:p>
        </p:txBody>
      </p:sp>
      <p:pic>
        <p:nvPicPr>
          <p:cNvPr id="1026" name="Picture 2" descr="C:\Users\kratka\Desktop\Osobní\Cyklokoordinátor\Ima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16632"/>
            <a:ext cx="1363608" cy="17768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MA21_logo_3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00200" cy="172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8131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548680"/>
            <a:ext cx="6696744" cy="5328592"/>
          </a:xfrm>
        </p:spPr>
        <p:txBody>
          <a:bodyPr>
            <a:noAutofit/>
          </a:bodyPr>
          <a:lstStyle/>
          <a:p>
            <a:pPr algn="r"/>
            <a:endParaRPr lang="cs-CZ" sz="4000" b="1" dirty="0" smtClean="0">
              <a:solidFill>
                <a:srgbClr val="000000">
                  <a:lumMod val="65000"/>
                  <a:lumOff val="35000"/>
                </a:srgbClr>
              </a:solidFill>
              <a:latin typeface="Verdana"/>
            </a:endParaRPr>
          </a:p>
          <a:p>
            <a:pPr algn="r"/>
            <a:r>
              <a:rPr lang="cs-CZ" sz="40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Co je trvale </a:t>
            </a:r>
          </a:p>
          <a:p>
            <a:pPr algn="r"/>
            <a:r>
              <a:rPr lang="cs-CZ" sz="40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udržitelný rozvoj?</a:t>
            </a:r>
          </a:p>
          <a:p>
            <a:pPr algn="l"/>
            <a:endParaRPr lang="cs-CZ" sz="2800" b="1" i="1" dirty="0" smtClean="0"/>
          </a:p>
          <a:p>
            <a:pPr algn="l"/>
            <a:endParaRPr lang="cs-CZ" sz="2000" b="1" i="1" dirty="0" smtClean="0">
              <a:latin typeface="Verdana" pitchFamily="34" charset="0"/>
            </a:endParaRPr>
          </a:p>
          <a:p>
            <a:pPr algn="l"/>
            <a:r>
              <a:rPr lang="cs-CZ" sz="2000" i="1" dirty="0" smtClean="0">
                <a:latin typeface="Verdana" pitchFamily="34" charset="0"/>
              </a:rPr>
              <a:t>- takový způsob rozvoje, který </a:t>
            </a:r>
            <a:r>
              <a:rPr lang="cs-CZ" sz="2000" b="1" i="1" dirty="0" smtClean="0">
                <a:latin typeface="Verdana" pitchFamily="34" charset="0"/>
              </a:rPr>
              <a:t>uspokojuje potřeby přítomnosti</a:t>
            </a:r>
            <a:r>
              <a:rPr lang="cs-CZ" sz="2000" i="1" dirty="0" smtClean="0">
                <a:latin typeface="Verdana" pitchFamily="34" charset="0"/>
              </a:rPr>
              <a:t>, aniž by oslaboval </a:t>
            </a:r>
            <a:r>
              <a:rPr lang="cs-CZ" sz="2000" b="1" i="1" dirty="0" smtClean="0">
                <a:latin typeface="Verdana" pitchFamily="34" charset="0"/>
              </a:rPr>
              <a:t>možnosti budoucích generací</a:t>
            </a:r>
            <a:r>
              <a:rPr lang="cs-CZ" sz="2000" i="1" dirty="0" smtClean="0">
                <a:latin typeface="Verdana" pitchFamily="34" charset="0"/>
              </a:rPr>
              <a:t> naplňovat jejich vlastní potřeby</a:t>
            </a:r>
            <a:endParaRPr lang="cs-CZ" sz="2000" dirty="0" smtClean="0">
              <a:latin typeface="Verdana" pitchFamily="34" charset="0"/>
            </a:endParaRPr>
          </a:p>
          <a:p>
            <a:r>
              <a:rPr lang="cs-CZ" sz="2400" dirty="0" smtClean="0"/>
              <a:t> </a:t>
            </a:r>
          </a:p>
          <a:p>
            <a:pPr algn="l"/>
            <a:endParaRPr lang="cs-CZ" sz="2400" i="1" dirty="0" smtClean="0">
              <a:latin typeface="Verdana" pitchFamily="34" charset="0"/>
            </a:endParaRPr>
          </a:p>
          <a:p>
            <a:pPr algn="l"/>
            <a:endParaRPr lang="cs-CZ" sz="2400" i="1" dirty="0" smtClean="0">
              <a:latin typeface="Verdana" pitchFamily="34" charset="0"/>
            </a:endParaRPr>
          </a:p>
          <a:p>
            <a:pPr algn="l">
              <a:buFontTx/>
              <a:buChar char="-"/>
            </a:pPr>
            <a:endParaRPr lang="cs-CZ" sz="2400" i="1" dirty="0" smtClean="0">
              <a:latin typeface="Verdana" pitchFamily="34" charset="0"/>
            </a:endParaRPr>
          </a:p>
          <a:p>
            <a:pPr algn="l"/>
            <a:endParaRPr lang="cs-CZ" sz="2400" i="1" dirty="0" smtClean="0">
              <a:latin typeface="Verdana" pitchFamily="34" charset="0"/>
            </a:endParaRPr>
          </a:p>
          <a:p>
            <a:pPr algn="l"/>
            <a:r>
              <a:rPr lang="x-none" sz="2400" i="1" smtClean="0">
                <a:latin typeface="Verdana" pitchFamily="34" charset="0"/>
              </a:rPr>
              <a:t> </a:t>
            </a:r>
            <a:endParaRPr lang="cs-CZ" sz="2400" i="1" dirty="0" smtClean="0">
              <a:latin typeface="Verdana" pitchFamily="34" charset="0"/>
            </a:endParaRPr>
          </a:p>
          <a:p>
            <a:pPr algn="l">
              <a:buFontTx/>
              <a:buChar char="-"/>
            </a:pPr>
            <a:endParaRPr lang="cs-CZ" sz="2400" i="1" dirty="0" smtClean="0">
              <a:latin typeface="Verdana" pitchFamily="34" charset="0"/>
            </a:endParaRPr>
          </a:p>
        </p:txBody>
      </p:sp>
      <p:pic>
        <p:nvPicPr>
          <p:cNvPr id="1026" name="Picture 2" descr="C:\Users\kratka\Desktop\Osobní\Cyklokoordinátor\Ima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16632"/>
            <a:ext cx="1363608" cy="17768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MA21_logo_3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00200" cy="172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8131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548680"/>
            <a:ext cx="6696744" cy="5328592"/>
          </a:xfrm>
        </p:spPr>
        <p:txBody>
          <a:bodyPr>
            <a:noAutofit/>
          </a:bodyPr>
          <a:lstStyle/>
          <a:p>
            <a:pPr algn="r"/>
            <a:r>
              <a:rPr lang="cs-CZ" sz="40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Co je MA21?</a:t>
            </a:r>
          </a:p>
          <a:p>
            <a:pPr algn="l"/>
            <a:endParaRPr lang="cs-CZ" sz="2800" b="1" i="1" dirty="0" smtClean="0"/>
          </a:p>
          <a:p>
            <a:pPr algn="l"/>
            <a:endParaRPr lang="cs-CZ" sz="2800" b="1" i="1" dirty="0" smtClean="0"/>
          </a:p>
          <a:p>
            <a:pPr algn="l"/>
            <a:r>
              <a:rPr lang="cs-CZ" sz="2800" b="1" i="1" dirty="0" smtClean="0"/>
              <a:t>Dlouhodobý proces </a:t>
            </a:r>
          </a:p>
          <a:p>
            <a:pPr algn="l"/>
            <a:endParaRPr lang="cs-CZ" sz="2800" b="1" i="1" dirty="0" smtClean="0"/>
          </a:p>
          <a:p>
            <a:pPr algn="l">
              <a:buFontTx/>
              <a:buChar char="-"/>
            </a:pPr>
            <a:r>
              <a:rPr lang="cs-CZ" sz="2400" i="1" dirty="0" smtClean="0">
                <a:latin typeface="Verdana" pitchFamily="34" charset="0"/>
              </a:rPr>
              <a:t> zkvalitňování správy věcí veřejných</a:t>
            </a:r>
          </a:p>
          <a:p>
            <a:pPr algn="l"/>
            <a:endParaRPr lang="cs-CZ" sz="2400" i="1" dirty="0" smtClean="0">
              <a:latin typeface="Verdana" pitchFamily="34" charset="0"/>
            </a:endParaRPr>
          </a:p>
          <a:p>
            <a:pPr algn="l">
              <a:buFontTx/>
              <a:buChar char="-"/>
            </a:pPr>
            <a:r>
              <a:rPr lang="cs-CZ" sz="2400" i="1" dirty="0" smtClean="0">
                <a:latin typeface="Verdana" pitchFamily="34" charset="0"/>
              </a:rPr>
              <a:t> strategického plánování (řízení)</a:t>
            </a:r>
          </a:p>
          <a:p>
            <a:pPr algn="l">
              <a:buFontTx/>
              <a:buChar char="-"/>
            </a:pPr>
            <a:endParaRPr lang="cs-CZ" sz="2400" i="1" dirty="0" smtClean="0">
              <a:latin typeface="Verdana" pitchFamily="34" charset="0"/>
            </a:endParaRPr>
          </a:p>
          <a:p>
            <a:pPr algn="l">
              <a:buFontTx/>
              <a:buChar char="-"/>
            </a:pPr>
            <a:r>
              <a:rPr lang="cs-CZ" sz="2400" i="1" dirty="0" smtClean="0">
                <a:latin typeface="Verdana" pitchFamily="34" charset="0"/>
              </a:rPr>
              <a:t> zapojování veřejnosti </a:t>
            </a:r>
          </a:p>
          <a:p>
            <a:pPr algn="l"/>
            <a:endParaRPr lang="cs-CZ" sz="2400" i="1" dirty="0" smtClean="0">
              <a:latin typeface="Verdana" pitchFamily="34" charset="0"/>
            </a:endParaRPr>
          </a:p>
          <a:p>
            <a:pPr algn="l">
              <a:buFontTx/>
              <a:buChar char="-"/>
            </a:pPr>
            <a:endParaRPr lang="cs-CZ" sz="2400" i="1" dirty="0" smtClean="0">
              <a:latin typeface="Verdana" pitchFamily="34" charset="0"/>
            </a:endParaRPr>
          </a:p>
          <a:p>
            <a:pPr algn="l"/>
            <a:endParaRPr lang="cs-CZ" sz="2400" i="1" dirty="0" smtClean="0">
              <a:latin typeface="Verdana" pitchFamily="34" charset="0"/>
            </a:endParaRPr>
          </a:p>
          <a:p>
            <a:pPr algn="l"/>
            <a:r>
              <a:rPr lang="x-none" sz="2400" i="1" smtClean="0">
                <a:latin typeface="Verdana" pitchFamily="34" charset="0"/>
              </a:rPr>
              <a:t> </a:t>
            </a:r>
            <a:endParaRPr lang="cs-CZ" sz="2400" i="1" dirty="0" smtClean="0">
              <a:latin typeface="Verdana" pitchFamily="34" charset="0"/>
            </a:endParaRPr>
          </a:p>
          <a:p>
            <a:pPr algn="l">
              <a:buFontTx/>
              <a:buChar char="-"/>
            </a:pPr>
            <a:endParaRPr lang="cs-CZ" sz="2400" i="1" dirty="0" smtClean="0">
              <a:latin typeface="Verdana" pitchFamily="34" charset="0"/>
            </a:endParaRPr>
          </a:p>
        </p:txBody>
      </p:sp>
      <p:pic>
        <p:nvPicPr>
          <p:cNvPr id="1026" name="Picture 2" descr="C:\Users\kratka\Desktop\Osobní\Cyklokoordinátor\Ima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16632"/>
            <a:ext cx="1363608" cy="17768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MA21_logo_3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0648"/>
            <a:ext cx="1800200" cy="172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8131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620688"/>
            <a:ext cx="6696744" cy="5328592"/>
          </a:xfrm>
        </p:spPr>
        <p:txBody>
          <a:bodyPr>
            <a:noAutofit/>
          </a:bodyPr>
          <a:lstStyle/>
          <a:p>
            <a:pPr algn="r"/>
            <a:r>
              <a:rPr lang="cs-CZ" sz="40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Kvalita výstupů </a:t>
            </a:r>
          </a:p>
          <a:p>
            <a:pPr algn="r"/>
            <a:r>
              <a:rPr lang="cs-CZ" sz="40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MA21</a:t>
            </a:r>
          </a:p>
          <a:p>
            <a:pPr algn="l"/>
            <a:r>
              <a:rPr lang="cs-CZ" sz="18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Verdana"/>
              </a:rPr>
              <a:t> </a:t>
            </a:r>
            <a:endParaRPr lang="cs-CZ" sz="2000" b="1" dirty="0" smtClean="0">
              <a:solidFill>
                <a:srgbClr val="000000">
                  <a:lumMod val="65000"/>
                  <a:lumOff val="35000"/>
                </a:srgbClr>
              </a:solidFill>
              <a:latin typeface="Verdana" pitchFamily="34" charset="0"/>
            </a:endParaRPr>
          </a:p>
          <a:p>
            <a:pPr algn="l"/>
            <a:r>
              <a:rPr lang="cs-CZ" sz="2000" i="1" dirty="0" smtClean="0">
                <a:latin typeface="Verdana" pitchFamily="34" charset="0"/>
              </a:rPr>
              <a:t>v daném místě je měřitelná a veřejně přístupná v národní databázi </a:t>
            </a:r>
            <a:r>
              <a:rPr lang="cs-CZ" sz="2000" i="1" dirty="0" smtClean="0">
                <a:latin typeface="Verdana" pitchFamily="34" charset="0"/>
                <a:hlinkClick r:id="rId2"/>
              </a:rPr>
              <a:t>http://ma21.cenia.cz</a:t>
            </a:r>
            <a:r>
              <a:rPr lang="cs-CZ" sz="2000" i="1" dirty="0" smtClean="0">
                <a:latin typeface="Verdana" pitchFamily="34" charset="0"/>
              </a:rPr>
              <a:t> </a:t>
            </a:r>
          </a:p>
          <a:p>
            <a:r>
              <a:rPr lang="cs-CZ" sz="2000" i="1" dirty="0" smtClean="0">
                <a:latin typeface="Verdana" pitchFamily="34" charset="0"/>
              </a:rPr>
              <a:t> </a:t>
            </a:r>
          </a:p>
          <a:p>
            <a:pPr algn="l"/>
            <a:r>
              <a:rPr lang="cs-CZ" sz="2000" b="1" i="1" dirty="0" smtClean="0">
                <a:latin typeface="Verdana" pitchFamily="34" charset="0"/>
              </a:rPr>
              <a:t>Přehled kategorií MA21</a:t>
            </a:r>
          </a:p>
          <a:p>
            <a:pPr algn="l"/>
            <a:endParaRPr lang="cs-CZ" sz="2000" i="1" dirty="0" smtClean="0">
              <a:latin typeface="Verdana" pitchFamily="34" charset="0"/>
            </a:endParaRPr>
          </a:p>
          <a:p>
            <a:pPr algn="l"/>
            <a:r>
              <a:rPr lang="cs-CZ" sz="2000" i="1" dirty="0" smtClean="0">
                <a:latin typeface="Verdana" pitchFamily="34" charset="0"/>
              </a:rPr>
              <a:t>Z	“ZÁJEMCI“</a:t>
            </a:r>
          </a:p>
          <a:p>
            <a:pPr algn="l"/>
            <a:r>
              <a:rPr lang="cs-CZ" sz="2000" i="1" dirty="0" smtClean="0">
                <a:latin typeface="Verdana" pitchFamily="34" charset="0"/>
              </a:rPr>
              <a:t>D	“START“ </a:t>
            </a:r>
          </a:p>
          <a:p>
            <a:pPr algn="l"/>
            <a:r>
              <a:rPr lang="cs-CZ" sz="2000" b="1" i="1" dirty="0" smtClean="0">
                <a:latin typeface="Verdana" pitchFamily="34" charset="0"/>
              </a:rPr>
              <a:t>C	“STABILIZACE“ </a:t>
            </a:r>
          </a:p>
          <a:p>
            <a:pPr algn="l"/>
            <a:r>
              <a:rPr lang="cs-CZ" sz="2000" b="1" i="1" dirty="0" smtClean="0">
                <a:solidFill>
                  <a:srgbClr val="00B0F0"/>
                </a:solidFill>
                <a:latin typeface="Verdana" pitchFamily="34" charset="0"/>
              </a:rPr>
              <a:t>B	“SYSTÉM ŘÍZENÍ“ </a:t>
            </a:r>
          </a:p>
          <a:p>
            <a:pPr algn="l"/>
            <a:r>
              <a:rPr lang="cs-CZ" sz="2000" i="1" dirty="0" smtClean="0">
                <a:latin typeface="Verdana" pitchFamily="34" charset="0"/>
              </a:rPr>
              <a:t>A	“DLOUHODOBÝ PROCES“</a:t>
            </a:r>
          </a:p>
          <a:p>
            <a:pPr algn="l"/>
            <a:endParaRPr lang="cs-CZ" sz="2800" b="1" i="1" dirty="0" smtClean="0"/>
          </a:p>
          <a:p>
            <a:r>
              <a:rPr lang="cs-CZ" sz="2400" dirty="0" smtClean="0"/>
              <a:t> </a:t>
            </a:r>
          </a:p>
          <a:p>
            <a:pPr algn="l"/>
            <a:endParaRPr lang="cs-CZ" sz="2400" i="1" dirty="0" smtClean="0">
              <a:latin typeface="Verdana" pitchFamily="34" charset="0"/>
            </a:endParaRPr>
          </a:p>
          <a:p>
            <a:pPr algn="l"/>
            <a:endParaRPr lang="cs-CZ" sz="2400" i="1" dirty="0" smtClean="0">
              <a:latin typeface="Verdana" pitchFamily="34" charset="0"/>
            </a:endParaRPr>
          </a:p>
          <a:p>
            <a:pPr algn="l">
              <a:buFontTx/>
              <a:buChar char="-"/>
            </a:pPr>
            <a:endParaRPr lang="cs-CZ" sz="2400" i="1" dirty="0" smtClean="0">
              <a:latin typeface="Verdana" pitchFamily="34" charset="0"/>
            </a:endParaRPr>
          </a:p>
          <a:p>
            <a:pPr algn="l"/>
            <a:endParaRPr lang="cs-CZ" sz="2400" i="1" dirty="0" smtClean="0">
              <a:latin typeface="Verdana" pitchFamily="34" charset="0"/>
            </a:endParaRPr>
          </a:p>
          <a:p>
            <a:pPr algn="l"/>
            <a:r>
              <a:rPr lang="x-none" sz="2400" i="1" smtClean="0">
                <a:latin typeface="Verdana" pitchFamily="34" charset="0"/>
              </a:rPr>
              <a:t> </a:t>
            </a:r>
            <a:endParaRPr lang="cs-CZ" sz="2400" i="1" dirty="0" smtClean="0">
              <a:latin typeface="Verdana" pitchFamily="34" charset="0"/>
            </a:endParaRPr>
          </a:p>
          <a:p>
            <a:pPr algn="l">
              <a:buFontTx/>
              <a:buChar char="-"/>
            </a:pPr>
            <a:endParaRPr lang="cs-CZ" sz="2400" i="1" dirty="0" smtClean="0">
              <a:latin typeface="Verdana" pitchFamily="34" charset="0"/>
            </a:endParaRPr>
          </a:p>
        </p:txBody>
      </p:sp>
      <p:pic>
        <p:nvPicPr>
          <p:cNvPr id="1026" name="Picture 2" descr="C:\Users\kratka\Desktop\Osobní\Cyklokoordinátor\Imag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16632"/>
            <a:ext cx="1363608" cy="17768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MA21_logo_3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800200" cy="172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8131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1682</TotalTime>
  <Words>467</Words>
  <Application>Microsoft Office PowerPoint</Application>
  <PresentationFormat>Předvádění na obrazovce (4:3)</PresentationFormat>
  <Paragraphs>135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Snímek 1</vt:lpstr>
      <vt:lpstr>Statutární město  Jihlava – člen NSZM ČR</vt:lpstr>
      <vt:lpstr>Snímek 3</vt:lpstr>
      <vt:lpstr>Statutární město  Jihlava – člen NSZM ČR</vt:lpstr>
      <vt:lpstr>Snímek 5</vt:lpstr>
      <vt:lpstr>Snímek 6</vt:lpstr>
      <vt:lpstr>Snímek 7</vt:lpstr>
      <vt:lpstr>Snímek 8</vt:lpstr>
      <vt:lpstr>Snímek 9</vt:lpstr>
      <vt:lpstr>Kritéria kategorie C Co v Jihlavě funguje?</vt:lpstr>
      <vt:lpstr>Kritéria kategorie B</vt:lpstr>
      <vt:lpstr>TÉMATA UDRŽITELNÉHO ROZVOJE </vt:lpstr>
      <vt:lpstr>Snímek 13</vt:lpstr>
    </vt:vector>
  </TitlesOfParts>
  <Company>Krajský úřad Kraje Vysočina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Krátká Soňa Ing.</dc:creator>
  <cp:lastModifiedBy>kratka.sona</cp:lastModifiedBy>
  <cp:revision>128</cp:revision>
  <cp:lastPrinted>2014-08-07T09:25:18Z</cp:lastPrinted>
  <dcterms:created xsi:type="dcterms:W3CDTF">2014-08-04T11:53:43Z</dcterms:created>
  <dcterms:modified xsi:type="dcterms:W3CDTF">2015-01-07T09:46:49Z</dcterms:modified>
</cp:coreProperties>
</file>